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69" r:id="rId10"/>
    <p:sldId id="272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75" autoAdjust="0"/>
  </p:normalViewPr>
  <p:slideViewPr>
    <p:cSldViewPr snapToGrid="0">
      <p:cViewPr varScale="1">
        <p:scale>
          <a:sx n="87" d="100"/>
          <a:sy n="87" d="100"/>
        </p:scale>
        <p:origin x="14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02CD3-42DF-4D31-87A7-5B899CA7105F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8956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22BCA-9884-42A9-A96C-BB29A3B2CDFB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718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A358-E3BB-4676-A985-654AB75F0268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616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FDA64-7457-427D-9587-D4DA689E051B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118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F3A87-0AC5-46DB-9961-03B7DE133231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1119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297A4-03DE-4C7C-8C93-BD81B86F29BB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8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F4EA5-1737-470C-A4C6-F3C0D03E89BF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56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8750-A27F-4920-BDBC-22FBF2244A68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908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867A8-48E6-4001-8047-188C61E37AA7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458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A896B-5915-4FBA-83C2-FDD32B07F8E9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12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06E36-BF85-4934-826E-14E3E6C3D355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8187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47777-FE1C-4414-B5DF-521C757C7B8F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74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85CD0-2BE8-4088-8935-ED0E557F51E1}" type="datetime1">
              <a:rPr lang="ru-RU" smtClean="0"/>
              <a:t>27.05.2022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208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C41B-9957-4DA9-9C20-D316C7A94FEB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522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AFD7-32C4-4C4D-8427-FEE1B16F6280}" type="datetime1">
              <a:rPr lang="ru-RU" smtClean="0"/>
              <a:t>27.05.2022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1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0EC43-3339-45E1-A1E8-C2C931F29D04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10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85EDB-E506-40FB-AEB4-3E8B1F247AF6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3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C5EF653-E398-4B46-9E85-5542428F8C76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19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87315" y="2206159"/>
            <a:ext cx="10017370" cy="2815013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РАСПРОСТРАНЕНИЯ ТРЕЩИН В КЕРАМИКЕ ИЗ ГИДРОКСИАПАТИТА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3600" dirty="0">
                <a:effectLst/>
              </a:rPr>
            </a:br>
            <a:r>
              <a:rPr lang="ru-RU" sz="36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5341327" y="6304206"/>
            <a:ext cx="1661745" cy="4482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87" y="169486"/>
            <a:ext cx="4654305" cy="122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944" y="350344"/>
            <a:ext cx="3489965" cy="691798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546387" y="3477209"/>
            <a:ext cx="8569906" cy="103516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Презентация к докладу </a:t>
            </a:r>
          </a:p>
          <a:p>
            <a:pPr algn="l" fontAlgn="base"/>
            <a:r>
              <a:rPr lang="ru-RU" b="1" dirty="0"/>
              <a:t>«Научная сессия ТУСУР – 2022»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546386" y="4651841"/>
            <a:ext cx="4300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Докладчик</a:t>
            </a:r>
            <a:r>
              <a:rPr lang="en-US" dirty="0"/>
              <a:t>:</a:t>
            </a:r>
            <a:r>
              <a:rPr lang="ru-RU" dirty="0"/>
              <a:t> Г.В. Белоус, студент каф. КСУП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45A4-CCF4-4B82-9838-4549BDE102E9}"/>
              </a:ext>
            </a:extLst>
          </p:cNvPr>
          <p:cNvSpPr txBox="1"/>
          <p:nvPr/>
        </p:nvSpPr>
        <p:spPr>
          <a:xfrm>
            <a:off x="546385" y="5044698"/>
            <a:ext cx="9288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Соавторы</a:t>
            </a:r>
            <a:r>
              <a:rPr lang="en-US" dirty="0"/>
              <a:t>:</a:t>
            </a:r>
            <a:r>
              <a:rPr lang="ru-RU" dirty="0"/>
              <a:t> Д.Д. Скоробогатов, студент каф. КСУП, А.Е. Резванова, </a:t>
            </a:r>
            <a:r>
              <a:rPr lang="ru-RU" dirty="0" err="1"/>
              <a:t>мнс</a:t>
            </a:r>
            <a:r>
              <a:rPr lang="ru-RU" dirty="0"/>
              <a:t> </a:t>
            </a:r>
            <a:r>
              <a:rPr lang="ru-RU" dirty="0" err="1"/>
              <a:t>ЛМИиФ</a:t>
            </a:r>
            <a:r>
              <a:rPr lang="ru-RU" dirty="0"/>
              <a:t> </a:t>
            </a:r>
            <a:r>
              <a:rPr lang="ru-RU" b="0" i="0" dirty="0">
                <a:effectLst/>
              </a:rPr>
              <a:t>ИФПМ СО РАН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546386" y="5414030"/>
            <a:ext cx="595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Руководитель</a:t>
            </a:r>
            <a:r>
              <a:rPr lang="en-US" dirty="0"/>
              <a:t>: </a:t>
            </a:r>
            <a:r>
              <a:rPr lang="ru-RU" dirty="0"/>
              <a:t>А.Н. Пономарев, </a:t>
            </a:r>
            <a:r>
              <a:rPr lang="ru-RU" dirty="0" err="1"/>
              <a:t>к.ф-м.н</a:t>
            </a:r>
            <a:r>
              <a:rPr lang="ru-RU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970450"/>
          </a:xfrm>
        </p:spPr>
        <p:txBody>
          <a:bodyPr>
            <a:normAutofit/>
          </a:bodyPr>
          <a:lstStyle/>
          <a:p>
            <a:r>
              <a:rPr lang="ru-RU" sz="4400" dirty="0"/>
              <a:t>Результаты работы</a:t>
            </a:r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AC233B90-AE29-489B-A7F2-FED3EDD37B1D}"/>
              </a:ext>
            </a:extLst>
          </p:cNvPr>
          <p:cNvSpPr txBox="1">
            <a:spLocks/>
          </p:cNvSpPr>
          <p:nvPr/>
        </p:nvSpPr>
        <p:spPr>
          <a:xfrm>
            <a:off x="11182227" y="632118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CFF58-76D3-45E4-AEA7-5CBD7A5506C7}" type="slidenum">
              <a:rPr lang="ru-RU" sz="2400" smtClean="0"/>
              <a:pPr/>
              <a:t>10</a:t>
            </a:fld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4649628" y="6361585"/>
            <a:ext cx="288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3045204" y="5930697"/>
            <a:ext cx="65257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2FEE8E-62E4-45CD-A079-148FACBB5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90" y="1354102"/>
            <a:ext cx="2908194" cy="33236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E91E1D-A45F-4BCC-822E-0D36639FE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79" y="1354102"/>
            <a:ext cx="2908194" cy="33236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DF1DEA-F27D-4068-B141-5538674C7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96" y="1354102"/>
            <a:ext cx="2921032" cy="333832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A640113-76B3-493C-BCE2-D8F03007B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3" y="1354102"/>
            <a:ext cx="2908194" cy="33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465" y="171695"/>
            <a:ext cx="10353762" cy="970450"/>
          </a:xfrm>
        </p:spPr>
        <p:txBody>
          <a:bodyPr>
            <a:normAutofit/>
          </a:bodyPr>
          <a:lstStyle/>
          <a:p>
            <a:r>
              <a:rPr lang="ru-RU" sz="44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12177" y="1160586"/>
            <a:ext cx="10832123" cy="5160594"/>
          </a:xfrm>
        </p:spPr>
        <p:txBody>
          <a:bodyPr>
            <a:normAutofit/>
          </a:bodyPr>
          <a:lstStyle/>
          <a:p>
            <a:pPr marL="493200" indent="457200" algn="just">
              <a:lnSpc>
                <a:spcPct val="110000"/>
              </a:lnSpc>
              <a:buNone/>
            </a:pPr>
            <a:r>
              <a:rPr lang="ru-RU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8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493200" indent="457200" algn="just">
              <a:lnSpc>
                <a:spcPct val="110000"/>
              </a:lnSpc>
              <a:buNone/>
            </a:pPr>
            <a:r>
              <a:rPr lang="ru-RU" sz="2800" dirty="0">
                <a:effectLst/>
                <a:ea typeface="Times New Roman" panose="02020603050405020304" pitchFamily="18" charset="0"/>
              </a:rPr>
              <a:t>2. Смоделирован процесс распространения трещин в керамике под воздействием внешних нагрузок.</a:t>
            </a:r>
          </a:p>
          <a:p>
            <a:pPr marL="493200" indent="457200" algn="just">
              <a:lnSpc>
                <a:spcPct val="110000"/>
              </a:lnSpc>
              <a:buNone/>
            </a:pPr>
            <a:r>
              <a:rPr lang="ru-RU" sz="2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800" dirty="0">
              <a:effectLst/>
              <a:ea typeface="Times New Roman" panose="02020603050405020304" pitchFamily="18" charset="0"/>
            </a:endParaRPr>
          </a:p>
          <a:p>
            <a:pPr marL="493200" indent="457200">
              <a:lnSpc>
                <a:spcPct val="120000"/>
              </a:lnSpc>
              <a:buNone/>
            </a:pPr>
            <a:endParaRPr lang="ru-RU" sz="6200" dirty="0">
              <a:effectLst/>
            </a:endParaRPr>
          </a:p>
          <a:p>
            <a:pPr marL="493200" indent="457200">
              <a:lnSpc>
                <a:spcPct val="120000"/>
              </a:lnSpc>
              <a:buNone/>
            </a:pPr>
            <a:endParaRPr lang="ru-RU" sz="6200" dirty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11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2795954"/>
            <a:ext cx="10353762" cy="784528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ru-RU" sz="4400" dirty="0"/>
              <a:t>Спасибо за внимание!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147057" y="6296514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12</a:t>
            </a:fld>
            <a:endParaRPr lang="ru-RU" sz="2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13" y="3710232"/>
            <a:ext cx="19907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119" y="85540"/>
            <a:ext cx="10353762" cy="970450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Актуальность</a:t>
            </a:r>
          </a:p>
        </p:txBody>
      </p:sp>
      <p:sp>
        <p:nvSpPr>
          <p:cNvPr id="5" name="Номер слайда 3">
            <a:extLst>
              <a:ext uri="{FF2B5EF4-FFF2-40B4-BE49-F238E27FC236}">
                <a16:creationId xmlns:a16="http://schemas.microsoft.com/office/drawing/2014/main" id="{28D7DF4A-DADB-4E0B-A958-4EE68369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2</a:t>
            </a:fld>
            <a:endParaRPr lang="ru-RU" sz="2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6850917" y="5948999"/>
            <a:ext cx="397553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601956" y="6316973"/>
            <a:ext cx="33225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815" y="1426465"/>
            <a:ext cx="4687741" cy="45225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2" y="1223912"/>
            <a:ext cx="5874007" cy="507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119" y="26430"/>
            <a:ext cx="10353762" cy="970450"/>
          </a:xfrm>
        </p:spPr>
        <p:txBody>
          <a:bodyPr>
            <a:normAutofit/>
          </a:bodyPr>
          <a:lstStyle/>
          <a:p>
            <a:r>
              <a:rPr lang="ru-RU" sz="4400" dirty="0">
                <a:effectLst/>
              </a:rPr>
              <a:t>Гидроксиапатит(ГА)</a:t>
            </a:r>
            <a:endParaRPr lang="en-US" sz="44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722" y="919632"/>
            <a:ext cx="10634556" cy="1384178"/>
          </a:xfrm>
        </p:spPr>
        <p:txBody>
          <a:bodyPr>
            <a:noAutofit/>
          </a:bodyPr>
          <a:lstStyle/>
          <a:p>
            <a:pPr marL="450000" lvl="1" indent="0">
              <a:buSzPct val="100000"/>
              <a:buNone/>
            </a:pPr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450000" lvl="1" indent="0">
              <a:buSzPct val="100000"/>
              <a:buNone/>
            </a:pPr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2400" dirty="0"/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DB6DA237-E401-40FA-81D9-135D5E8D2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3</a:t>
            </a:fld>
            <a:endParaRPr lang="ru-RU" sz="24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395" y="4403911"/>
            <a:ext cx="1139825" cy="1712595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908" y="4405182"/>
            <a:ext cx="1784350" cy="1710055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587" y="2470880"/>
            <a:ext cx="2574791" cy="191624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331000" y="6073908"/>
            <a:ext cx="3048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303" y="2840075"/>
            <a:ext cx="3022306" cy="23333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3487456" y="5171982"/>
            <a:ext cx="3048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87" y="2548128"/>
            <a:ext cx="5245117" cy="283929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6843867" y="5334957"/>
            <a:ext cx="49841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119" y="42767"/>
            <a:ext cx="10353762" cy="970450"/>
          </a:xfrm>
        </p:spPr>
        <p:txBody>
          <a:bodyPr>
            <a:noAutofit/>
          </a:bodyPr>
          <a:lstStyle/>
          <a:p>
            <a:r>
              <a:rPr lang="ru-RU" sz="44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54" y="1412099"/>
            <a:ext cx="2541873" cy="4438195"/>
          </a:xfrm>
        </p:spPr>
      </p:pic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5CB7182E-4713-494B-9695-F1D1819B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4</a:t>
            </a:fld>
            <a:endParaRPr lang="ru-RU" sz="24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05" y="2201343"/>
            <a:ext cx="3441822" cy="245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5845386" y="5916761"/>
            <a:ext cx="51894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220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7389702" y="1740040"/>
            <a:ext cx="2512919" cy="945158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7422493" y="4241409"/>
            <a:ext cx="2401460" cy="9144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250183" y="1055710"/>
            <a:ext cx="4774122" cy="51378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0000" lvl="1" indent="0" algn="just">
              <a:buSzPct val="100000"/>
              <a:buFont typeface="Wingdings 2" charset="2"/>
              <a:buNone/>
            </a:pPr>
            <a:r>
              <a:rPr lang="ru-RU" sz="2200" dirty="0" err="1"/>
              <a:t>Многостенные</a:t>
            </a:r>
            <a:r>
              <a:rPr lang="ru-RU" sz="2200" dirty="0"/>
              <a:t> углеродные нанотрубки(МУНТ) имеют высокую прочность и малые размеры.</a:t>
            </a:r>
          </a:p>
          <a:p>
            <a:pPr marL="450000" lvl="1" indent="0" algn="just">
              <a:buSzPct val="100000"/>
              <a:buFont typeface="Wingdings 2" charset="2"/>
              <a:buNone/>
            </a:pPr>
            <a:r>
              <a:rPr lang="ru-RU" sz="2200" dirty="0"/>
              <a:t>В работе </a:t>
            </a:r>
            <a:r>
              <a:rPr lang="en-US" sz="2200" dirty="0"/>
              <a:t>[</a:t>
            </a:r>
            <a:r>
              <a:rPr lang="ru-RU" sz="2200" dirty="0"/>
              <a:t>1</a:t>
            </a:r>
            <a:r>
              <a:rPr lang="en-US" sz="2200" dirty="0"/>
              <a:t>]</a:t>
            </a:r>
            <a:r>
              <a:rPr lang="ru-RU" sz="2200" dirty="0"/>
              <a:t> при добавлении МУНТ 0.5 </a:t>
            </a:r>
            <a:r>
              <a:rPr lang="ru-RU" sz="2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2200" dirty="0"/>
              <a:t>повысилась прочность и твёрдость керамики ГА, однако </a:t>
            </a:r>
            <a:r>
              <a:rPr lang="ru-RU" sz="2200" b="1" dirty="0" err="1"/>
              <a:t>трещиностойкость</a:t>
            </a:r>
            <a:r>
              <a:rPr lang="ru-RU" sz="2200" b="1" dirty="0"/>
              <a:t> существенно не повысилась.</a:t>
            </a:r>
          </a:p>
          <a:p>
            <a:pPr marL="450000" lvl="1" indent="0" algn="just">
              <a:buSzPct val="100000"/>
              <a:buFont typeface="Wingdings 2" charset="2"/>
              <a:buNone/>
            </a:pPr>
            <a:r>
              <a:rPr lang="ru-RU" sz="2200" dirty="0"/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339680" y="6406167"/>
            <a:ext cx="101336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tabLst>
                <a:tab pos="457200" algn="l"/>
              </a:tabLst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[1]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Barabashko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M. S.,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Tkachenko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Rezvanova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bioceramics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Applied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ru-RU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Nanoscience</a:t>
            </a:r>
            <a:r>
              <a:rPr lang="ru-RU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, 10(8), P. 2601-2608.</a:t>
            </a:r>
            <a:endParaRPr lang="ru-RU" sz="120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557210"/>
            <a:ext cx="10353762" cy="1992778"/>
          </a:xfrm>
        </p:spPr>
        <p:txBody>
          <a:bodyPr>
            <a:normAutofit/>
          </a:bodyPr>
          <a:lstStyle/>
          <a:p>
            <a:pPr indent="45720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28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24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Номер слайда 3">
            <a:extLst>
              <a:ext uri="{FF2B5EF4-FFF2-40B4-BE49-F238E27FC236}">
                <a16:creationId xmlns:a16="http://schemas.microsoft.com/office/drawing/2014/main" id="{5CB7182E-4713-494B-9695-F1D1819B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5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8672" y="17459"/>
            <a:ext cx="10353762" cy="970450"/>
          </a:xfrm>
        </p:spPr>
        <p:txBody>
          <a:bodyPr>
            <a:noAutofit/>
          </a:bodyPr>
          <a:lstStyle/>
          <a:p>
            <a:r>
              <a:rPr lang="ru-RU" sz="4400" dirty="0"/>
              <a:t>Программная среда </a:t>
            </a:r>
            <a:r>
              <a:rPr lang="ru-RU" sz="4400" dirty="0" err="1"/>
              <a:t>Comsol</a:t>
            </a:r>
            <a:r>
              <a:rPr lang="ru-RU" sz="4400" dirty="0"/>
              <a:t> </a:t>
            </a:r>
            <a:r>
              <a:rPr lang="ru-RU" sz="4400" dirty="0" err="1"/>
              <a:t>Multiphysics</a:t>
            </a:r>
            <a:endParaRPr lang="ru-RU" sz="4400" dirty="0"/>
          </a:p>
        </p:txBody>
      </p:sp>
      <p:sp>
        <p:nvSpPr>
          <p:cNvPr id="15" name="Номер слайда 3">
            <a:extLst>
              <a:ext uri="{FF2B5EF4-FFF2-40B4-BE49-F238E27FC236}">
                <a16:creationId xmlns:a16="http://schemas.microsoft.com/office/drawing/2014/main" id="{6A51E799-A119-409E-BCBA-4AABE748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6</a:t>
            </a:fld>
            <a:endParaRPr lang="ru-RU" sz="24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818" y="1517354"/>
            <a:ext cx="5610735" cy="4588731"/>
          </a:xfrm>
        </p:spPr>
        <p:txBody>
          <a:bodyPr>
            <a:normAutofit/>
          </a:bodyPr>
          <a:lstStyle/>
          <a:p>
            <a:pPr marL="36900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20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36900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36900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36900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3690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6116448" y="2093203"/>
            <a:ext cx="6075552" cy="34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8465" y="110210"/>
            <a:ext cx="10353762" cy="970450"/>
          </a:xfrm>
        </p:spPr>
        <p:txBody>
          <a:bodyPr>
            <a:noAutofit/>
          </a:bodyPr>
          <a:lstStyle/>
          <a:p>
            <a:r>
              <a:rPr lang="ru-RU" sz="3600" dirty="0"/>
              <a:t>Построение компьютерной модели керамического материала ГА</a:t>
            </a:r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89C69EF4-AA17-4F8E-AF2F-B626F1F4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7</a:t>
            </a:fld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488304" y="6019985"/>
            <a:ext cx="2882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Задание структура образца</a:t>
            </a:r>
            <a:endParaRPr lang="ru-RU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4642904" y="5358584"/>
            <a:ext cx="28820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Задание материала</a:t>
            </a:r>
            <a:endParaRPr lang="ru-RU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8797503" y="6019985"/>
            <a:ext cx="2882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07" y="1954288"/>
            <a:ext cx="4931738" cy="340429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86" y="1080660"/>
            <a:ext cx="2942932" cy="493745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0763" y="1182750"/>
            <a:ext cx="2942933" cy="494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9119" y="171695"/>
            <a:ext cx="10353762" cy="970450"/>
          </a:xfrm>
        </p:spPr>
        <p:txBody>
          <a:bodyPr>
            <a:noAutofit/>
          </a:bodyPr>
          <a:lstStyle/>
          <a:p>
            <a:r>
              <a:rPr lang="ru-RU" sz="3600" dirty="0"/>
              <a:t>Построение компьютерной модели керамического материала ГА</a:t>
            </a:r>
          </a:p>
        </p:txBody>
      </p:sp>
      <p:sp>
        <p:nvSpPr>
          <p:cNvPr id="17" name="Номер слайда 3">
            <a:extLst>
              <a:ext uri="{FF2B5EF4-FFF2-40B4-BE49-F238E27FC236}">
                <a16:creationId xmlns:a16="http://schemas.microsoft.com/office/drawing/2014/main" id="{89C69EF4-AA17-4F8E-AF2F-B626F1F4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2227" y="6321180"/>
            <a:ext cx="753545" cy="365125"/>
          </a:xfrm>
        </p:spPr>
        <p:txBody>
          <a:bodyPr/>
          <a:lstStyle/>
          <a:p>
            <a:fld id="{118CFF58-76D3-45E4-AEA7-5CBD7A5506C7}" type="slidenum">
              <a:rPr lang="ru-RU" sz="2400" smtClean="0"/>
              <a:t>8</a:t>
            </a:fld>
            <a:endParaRPr lang="ru-RU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7545228" y="6136514"/>
            <a:ext cx="28820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Настройка решателя</a:t>
            </a:r>
            <a:endParaRPr lang="ru-RU" sz="2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008" y="1245884"/>
            <a:ext cx="4940535" cy="489063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98" y="1109376"/>
            <a:ext cx="2998242" cy="4890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376744" y="5967236"/>
            <a:ext cx="33185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solidFill>
                  <a:srgbClr val="000000"/>
                </a:solidFill>
              </a:rPr>
              <a:t>Реализован модуль </a:t>
            </a: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-121186"/>
            <a:ext cx="10353762" cy="970450"/>
          </a:xfrm>
        </p:spPr>
        <p:txBody>
          <a:bodyPr>
            <a:normAutofit/>
          </a:bodyPr>
          <a:lstStyle/>
          <a:p>
            <a:r>
              <a:rPr lang="ru-RU" sz="4400" dirty="0"/>
              <a:t>Результаты работы</a:t>
            </a:r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AC233B90-AE29-489B-A7F2-FED3EDD37B1D}"/>
              </a:ext>
            </a:extLst>
          </p:cNvPr>
          <p:cNvSpPr txBox="1">
            <a:spLocks/>
          </p:cNvSpPr>
          <p:nvPr/>
        </p:nvSpPr>
        <p:spPr>
          <a:xfrm>
            <a:off x="11182227" y="632118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000" kern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8CFF58-76D3-45E4-AEA7-5CBD7A5506C7}" type="slidenum">
              <a:rPr lang="ru-RU" sz="2400" smtClean="0"/>
              <a:pPr/>
              <a:t>9</a:t>
            </a:fld>
            <a:endParaRPr lang="ru-RU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4649628" y="6361585"/>
            <a:ext cx="2882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3045204" y="6255418"/>
            <a:ext cx="65257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3BB64-D0F3-4F2A-ADDB-7D8088BE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49" y="694063"/>
            <a:ext cx="11296502" cy="55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1081</TotalTime>
  <Words>1154</Words>
  <Application>Microsoft Office PowerPoint</Application>
  <PresentationFormat>Широкоэкранный</PresentationFormat>
  <Paragraphs>86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Times New Roman</vt:lpstr>
      <vt:lpstr>Wingdings 2</vt:lpstr>
      <vt:lpstr>Сланец</vt:lpstr>
      <vt:lpstr>МОДЕЛИРОВАНИЕ РАСПРОСТРАНЕНИЯ ТРЕЩИН В КЕРАМИКЕ ИЗ ГИДРОКСИАПАТИТА    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 </dc:title>
  <dc:creator>Екатерина</dc:creator>
  <cp:lastModifiedBy>Gleb B</cp:lastModifiedBy>
  <cp:revision>85</cp:revision>
  <dcterms:created xsi:type="dcterms:W3CDTF">2020-12-15T10:38:18Z</dcterms:created>
  <dcterms:modified xsi:type="dcterms:W3CDTF">2022-05-27T04:17:15Z</dcterms:modified>
</cp:coreProperties>
</file>